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266" r:id="rId2"/>
    <p:sldId id="265" r:id="rId3"/>
    <p:sldId id="258" r:id="rId4"/>
    <p:sldId id="262" r:id="rId5"/>
    <p:sldId id="268" r:id="rId6"/>
    <p:sldId id="273" r:id="rId7"/>
    <p:sldId id="267" r:id="rId8"/>
    <p:sldId id="264" r:id="rId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6B4F"/>
    <a:srgbClr val="49631E"/>
    <a:srgbClr val="FCC751"/>
    <a:srgbClr val="FCE8C9"/>
    <a:srgbClr val="FCDA7D"/>
    <a:srgbClr val="A732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75"/>
    <p:restoredTop sz="89973" autoAdjust="0"/>
  </p:normalViewPr>
  <p:slideViewPr>
    <p:cSldViewPr snapToGrid="0" snapToObjects="1" showGuides="1">
      <p:cViewPr varScale="1">
        <p:scale>
          <a:sx n="60" d="100"/>
          <a:sy n="60" d="100"/>
        </p:scale>
        <p:origin x="1248" y="40"/>
      </p:cViewPr>
      <p:guideLst>
        <p:guide orient="horz" pos="2160"/>
        <p:guide pos="29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695357-99D7-4A23-A991-EF872EA62918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7A210A-F6AE-4642-BAAC-2226BBC021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218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A210A-F6AE-4642-BAAC-2226BBC0211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101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A210A-F6AE-4642-BAAC-2226BBC0211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374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F26C-347F-AB46-B7C4-39E16D6347E7}" type="datetimeFigureOut">
              <a:rPr kumimoji="1" lang="ko-KR" altLang="en-US" smtClean="0"/>
              <a:t>2021-06-17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1BB56-CF70-E446-BF74-246F7C25548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F26C-347F-AB46-B7C4-39E16D6347E7}" type="datetimeFigureOut">
              <a:rPr kumimoji="1" lang="ko-KR" altLang="en-US" smtClean="0"/>
              <a:t>2021-06-17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1BB56-CF70-E446-BF74-246F7C25548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F26C-347F-AB46-B7C4-39E16D6347E7}" type="datetimeFigureOut">
              <a:rPr kumimoji="1" lang="ko-KR" altLang="en-US" smtClean="0"/>
              <a:t>2021-06-17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1BB56-CF70-E446-BF74-246F7C25548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F26C-347F-AB46-B7C4-39E16D6347E7}" type="datetimeFigureOut">
              <a:rPr kumimoji="1" lang="ko-KR" altLang="en-US" smtClean="0"/>
              <a:t>2021-06-17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1BB56-CF70-E446-BF74-246F7C25548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F26C-347F-AB46-B7C4-39E16D6347E7}" type="datetimeFigureOut">
              <a:rPr kumimoji="1" lang="ko-KR" altLang="en-US" smtClean="0"/>
              <a:t>2021-06-17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1BB56-CF70-E446-BF74-246F7C25548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F26C-347F-AB46-B7C4-39E16D6347E7}" type="datetimeFigureOut">
              <a:rPr kumimoji="1" lang="ko-KR" altLang="en-US" smtClean="0"/>
              <a:t>2021-06-17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1BB56-CF70-E446-BF74-246F7C25548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F26C-347F-AB46-B7C4-39E16D6347E7}" type="datetimeFigureOut">
              <a:rPr kumimoji="1" lang="ko-KR" altLang="en-US" smtClean="0"/>
              <a:t>2021-06-17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1BB56-CF70-E446-BF74-246F7C25548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F26C-347F-AB46-B7C4-39E16D6347E7}" type="datetimeFigureOut">
              <a:rPr kumimoji="1" lang="ko-KR" altLang="en-US" smtClean="0"/>
              <a:t>2021-06-17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1BB56-CF70-E446-BF74-246F7C25548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93" t="3253" r="3797" b="13059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F26C-347F-AB46-B7C4-39E16D6347E7}" type="datetimeFigureOut">
              <a:rPr kumimoji="1" lang="ko-KR" altLang="en-US" smtClean="0"/>
              <a:t>2021-06-17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1BB56-CF70-E446-BF74-246F7C25548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F26C-347F-AB46-B7C4-39E16D6347E7}" type="datetimeFigureOut">
              <a:rPr kumimoji="1" lang="ko-KR" altLang="en-US" smtClean="0"/>
              <a:t>2021-06-17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1BB56-CF70-E446-BF74-246F7C25548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8F26C-347F-AB46-B7C4-39E16D6347E7}" type="datetimeFigureOut">
              <a:rPr kumimoji="1" lang="ko-KR" altLang="en-US" smtClean="0"/>
              <a:t>2021-06-17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1BB56-CF70-E446-BF74-246F7C25548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039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8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7" t="11981" b="10617"/>
          <a:stretch/>
        </p:blipFill>
        <p:spPr>
          <a:xfrm flipH="1">
            <a:off x="5005677" y="0"/>
            <a:ext cx="4138323" cy="6858000"/>
          </a:xfrm>
        </p:spPr>
      </p:pic>
      <p:sp>
        <p:nvSpPr>
          <p:cNvPr id="7" name="텍스트 상자 3">
            <a:extLst>
              <a:ext uri="{FF2B5EF4-FFF2-40B4-BE49-F238E27FC236}">
                <a16:creationId xmlns:a16="http://schemas.microsoft.com/office/drawing/2014/main" id="{94D095FA-7710-4DE4-9551-CCE0B9BBFA23}"/>
              </a:ext>
            </a:extLst>
          </p:cNvPr>
          <p:cNvSpPr txBox="1"/>
          <p:nvPr/>
        </p:nvSpPr>
        <p:spPr>
          <a:xfrm>
            <a:off x="496242" y="2716490"/>
            <a:ext cx="3931920" cy="1275698"/>
          </a:xfrm>
          <a:prstGeom prst="rect">
            <a:avLst/>
          </a:prstGeom>
          <a:solidFill>
            <a:schemeClr val="tx1">
              <a:alpha val="61000"/>
            </a:schemeClr>
          </a:solidFill>
        </p:spPr>
        <p:txBody>
          <a:bodyPr wrap="square" lIns="144000" tIns="144000" rIns="180000" bIns="144000" rtlCol="0">
            <a:spAutoFit/>
          </a:bodyPr>
          <a:lstStyle/>
          <a:p>
            <a:pPr algn="r"/>
            <a:r>
              <a:rPr kumimoji="1" lang="en-US" altLang="ko-KR" sz="4400" b="1" dirty="0" err="1">
                <a:solidFill>
                  <a:schemeClr val="bg1"/>
                </a:solidFill>
                <a:latin typeface="Big Caslon Medium" charset="0"/>
                <a:ea typeface="Big Caslon Medium" charset="0"/>
                <a:cs typeface="Big Caslon Medium" charset="0"/>
              </a:rPr>
              <a:t>CookCook</a:t>
            </a:r>
            <a:r>
              <a:rPr kumimoji="1" lang="en-US" altLang="ko-KR" sz="4400" b="1" dirty="0">
                <a:solidFill>
                  <a:schemeClr val="bg1"/>
                </a:solidFill>
                <a:latin typeface="Big Caslon Medium" charset="0"/>
                <a:ea typeface="Big Caslon Medium" charset="0"/>
                <a:cs typeface="Big Caslon Medium" charset="0"/>
              </a:rPr>
              <a:t> Kit  </a:t>
            </a:r>
          </a:p>
          <a:p>
            <a:pPr algn="r"/>
            <a:r>
              <a:rPr kumimoji="1" lang="ko-KR" altLang="en-US" sz="2000" b="1" dirty="0">
                <a:solidFill>
                  <a:schemeClr val="bg1"/>
                </a:solidFill>
                <a:latin typeface="Big Caslon Medium" charset="0"/>
                <a:ea typeface="Big Caslon Medium" charset="0"/>
                <a:cs typeface="Big Caslon Medium" charset="0"/>
              </a:rPr>
              <a:t>언제 어디서든 맛있는 한끼 식사</a:t>
            </a:r>
          </a:p>
        </p:txBody>
      </p:sp>
    </p:spTree>
    <p:extLst>
      <p:ext uri="{BB962C8B-B14F-4D97-AF65-F5344CB8AC3E}">
        <p14:creationId xmlns:p14="http://schemas.microsoft.com/office/powerpoint/2010/main" val="1248255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8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498" t="42451" b="6414"/>
          <a:stretch/>
        </p:blipFill>
        <p:spPr>
          <a:xfrm>
            <a:off x="0" y="126533"/>
            <a:ext cx="4608513" cy="6979920"/>
          </a:xfrm>
        </p:spPr>
      </p:pic>
      <p:sp>
        <p:nvSpPr>
          <p:cNvPr id="5" name="텍스트 상자 4"/>
          <p:cNvSpPr txBox="1"/>
          <p:nvPr/>
        </p:nvSpPr>
        <p:spPr>
          <a:xfrm>
            <a:off x="4608513" y="2209800"/>
            <a:ext cx="3910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2800" dirty="0">
                <a:solidFill>
                  <a:srgbClr val="EC6B4F"/>
                </a:solidFill>
                <a:latin typeface="210 Manbalchungchun" charset="-127"/>
                <a:ea typeface="210 Manbalchungchun" charset="-127"/>
                <a:cs typeface="210 Manbalchungchun" charset="-127"/>
              </a:rPr>
              <a:t>주제와 목적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596641" y="3139440"/>
            <a:ext cx="49225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i="1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집에서도 간편하고 적절한 가격으로 맛있는 음식을 만들어 먹을 수 있도록 해주고</a:t>
            </a:r>
            <a:r>
              <a:rPr lang="en-US" altLang="ko-KR" i="1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, </a:t>
            </a:r>
            <a:r>
              <a:rPr lang="ko-KR" altLang="en-US" i="1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혼자 먹어도 부담되지 않는 든든하고 다양한 한끼 밀키트를 제공하기 위해 만들게 </a:t>
            </a:r>
            <a:endParaRPr lang="en-US" altLang="ko-KR" i="1" dirty="0">
              <a:solidFill>
                <a:srgbClr val="3F3F3F"/>
              </a:solidFill>
              <a:latin typeface="휴먼매직체" panose="02030504000101010101" pitchFamily="18" charset="-127"/>
              <a:ea typeface="휴먼매직체" panose="02030504000101010101" pitchFamily="18" charset="-127"/>
              <a:cs typeface="AppleMyungjo" charset="-127"/>
            </a:endParaRPr>
          </a:p>
          <a:p>
            <a:pPr algn="just"/>
            <a:r>
              <a:rPr lang="ko-KR" altLang="en-US" i="1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되었습니다</a:t>
            </a:r>
            <a:r>
              <a:rPr lang="en-US" altLang="ko-KR" sz="1400" i="1" dirty="0">
                <a:solidFill>
                  <a:srgbClr val="3F3F3F"/>
                </a:solidFill>
                <a:latin typeface="AppleMyungjo" charset="-127"/>
                <a:ea typeface="AppleMyungjo" charset="-127"/>
                <a:cs typeface="AppleMyungjo" charset="-127"/>
              </a:rPr>
              <a:t>.</a:t>
            </a:r>
            <a:r>
              <a:rPr lang="ko-KR" altLang="en-US" sz="1400" i="1" dirty="0">
                <a:solidFill>
                  <a:srgbClr val="3F3F3F"/>
                </a:solidFill>
                <a:latin typeface="AppleMyungjo" charset="-127"/>
                <a:ea typeface="AppleMyungjo" charset="-127"/>
                <a:cs typeface="AppleMyungjo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A0FC3-6D7B-46CF-8BBF-87FE9133D760}"/>
              </a:ext>
            </a:extLst>
          </p:cNvPr>
          <p:cNvSpPr txBox="1"/>
          <p:nvPr/>
        </p:nvSpPr>
        <p:spPr>
          <a:xfrm>
            <a:off x="3226771" y="2826009"/>
            <a:ext cx="7397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ea typeface="AppleMyungjo"/>
              </a:rPr>
              <a:t>“</a:t>
            </a:r>
            <a:endParaRPr lang="ko-KR" altLang="en-US" sz="4800" dirty="0">
              <a:ea typeface="AppleMyungj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74C7C3-B8EF-4D14-9C33-F039BACF2FBC}"/>
              </a:ext>
            </a:extLst>
          </p:cNvPr>
          <p:cNvSpPr txBox="1"/>
          <p:nvPr/>
        </p:nvSpPr>
        <p:spPr>
          <a:xfrm>
            <a:off x="8404261" y="3878104"/>
            <a:ext cx="7397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ea typeface="AppleMyungjo"/>
              </a:rPr>
              <a:t>”</a:t>
            </a:r>
            <a:endParaRPr lang="ko-KR" altLang="en-US" sz="4800" dirty="0">
              <a:ea typeface="AppleMyungjo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EE0B2CA-4D6A-4644-99D0-28D4E8C37CCE}"/>
              </a:ext>
            </a:extLst>
          </p:cNvPr>
          <p:cNvSpPr/>
          <p:nvPr/>
        </p:nvSpPr>
        <p:spPr>
          <a:xfrm>
            <a:off x="3596640" y="5602151"/>
            <a:ext cx="49225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6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요리를 잘 하지 못하거나 만들기 귀찮은 </a:t>
            </a:r>
            <a:r>
              <a:rPr lang="en-US" altLang="ko-KR" sz="16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20~30</a:t>
            </a:r>
            <a:r>
              <a:rPr lang="ko-KR" altLang="en-US" sz="16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대 자취생</a:t>
            </a:r>
          </a:p>
        </p:txBody>
      </p:sp>
      <p:sp>
        <p:nvSpPr>
          <p:cNvPr id="10" name="텍스트 상자 4">
            <a:extLst>
              <a:ext uri="{FF2B5EF4-FFF2-40B4-BE49-F238E27FC236}">
                <a16:creationId xmlns:a16="http://schemas.microsoft.com/office/drawing/2014/main" id="{ADFBDF3A-4CBD-46FB-A72E-5F2BD19D3A47}"/>
              </a:ext>
            </a:extLst>
          </p:cNvPr>
          <p:cNvSpPr txBox="1"/>
          <p:nvPr/>
        </p:nvSpPr>
        <p:spPr>
          <a:xfrm>
            <a:off x="4608513" y="4761578"/>
            <a:ext cx="3910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2800" dirty="0">
                <a:solidFill>
                  <a:srgbClr val="EC6B4F"/>
                </a:solidFill>
                <a:latin typeface="210 Manbalchungchun" charset="-127"/>
                <a:ea typeface="210 Manbalchungchun" charset="-127"/>
                <a:cs typeface="210 Manbalchungchun" charset="-127"/>
              </a:rPr>
              <a:t>타겟</a:t>
            </a:r>
          </a:p>
        </p:txBody>
      </p:sp>
    </p:spTree>
    <p:extLst>
      <p:ext uri="{BB962C8B-B14F-4D97-AF65-F5344CB8AC3E}">
        <p14:creationId xmlns:p14="http://schemas.microsoft.com/office/powerpoint/2010/main" val="1855897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/>
          <p:cNvCxnSpPr/>
          <p:nvPr/>
        </p:nvCxnSpPr>
        <p:spPr>
          <a:xfrm>
            <a:off x="929640" y="2636520"/>
            <a:ext cx="2514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-533400" y="1600200"/>
            <a:ext cx="3977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charset="-127"/>
                <a:ea typeface="NanumSquare" charset="-127"/>
                <a:cs typeface="NanumSquare" charset="-127"/>
              </a:rPr>
              <a:t>핵심기능 차별성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962400" y="1600200"/>
            <a:ext cx="720000" cy="720000"/>
          </a:xfrm>
          <a:prstGeom prst="rect">
            <a:avLst/>
          </a:prstGeom>
          <a:solidFill>
            <a:srgbClr val="EC6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62400" y="3330610"/>
            <a:ext cx="720000" cy="720000"/>
          </a:xfrm>
          <a:prstGeom prst="rect">
            <a:avLst/>
          </a:prstGeom>
          <a:solidFill>
            <a:srgbClr val="EC6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966120" y="5159410"/>
            <a:ext cx="720000" cy="720000"/>
          </a:xfrm>
          <a:prstGeom prst="rect">
            <a:avLst/>
          </a:prstGeom>
          <a:solidFill>
            <a:srgbClr val="EC6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텍스트 상자 13"/>
          <p:cNvSpPr txBox="1"/>
          <p:nvPr/>
        </p:nvSpPr>
        <p:spPr>
          <a:xfrm>
            <a:off x="3962400" y="1698590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>
                <a:latin typeface="NanumBarunpen" charset="-127"/>
                <a:ea typeface="NanumBarunpen" charset="-127"/>
                <a:cs typeface="NanumBarunpen" charset="-127"/>
              </a:rPr>
              <a:t>1</a:t>
            </a:r>
            <a:endParaRPr kumimoji="1" lang="ko-KR" altLang="en-US" sz="2800" dirty="0">
              <a:latin typeface="NanumBarunpen" charset="-127"/>
              <a:ea typeface="NanumBarunpen" charset="-127"/>
              <a:cs typeface="NanumBarunpen" charset="-127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3966120" y="3416742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>
                <a:latin typeface="NanumBarunpen" charset="-127"/>
                <a:ea typeface="NanumBarunpen" charset="-127"/>
                <a:cs typeface="NanumBarunpen" charset="-127"/>
              </a:rPr>
              <a:t>2</a:t>
            </a:r>
            <a:endParaRPr kumimoji="1" lang="ko-KR" altLang="en-US" sz="2800" dirty="0">
              <a:latin typeface="NanumBarunpen" charset="-127"/>
              <a:ea typeface="NanumBarunpen" charset="-127"/>
              <a:cs typeface="NanumBarunpen" charset="-127"/>
            </a:endParaRPr>
          </a:p>
        </p:txBody>
      </p:sp>
      <p:sp>
        <p:nvSpPr>
          <p:cNvPr id="16" name="텍스트 상자 15"/>
          <p:cNvSpPr txBox="1"/>
          <p:nvPr/>
        </p:nvSpPr>
        <p:spPr>
          <a:xfrm>
            <a:off x="3966120" y="5257800"/>
            <a:ext cx="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>
                <a:latin typeface="NanumBarunpen" charset="-127"/>
                <a:ea typeface="NanumBarunpen" charset="-127"/>
                <a:cs typeface="NanumBarunpen" charset="-127"/>
              </a:rPr>
              <a:t>3</a:t>
            </a:r>
            <a:endParaRPr kumimoji="1" lang="ko-KR" altLang="en-US" sz="2800" dirty="0">
              <a:latin typeface="NanumBarunpen" charset="-127"/>
              <a:ea typeface="NanumBarunpen" charset="-127"/>
              <a:cs typeface="NanumBarunpen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57793" y="1452368"/>
            <a:ext cx="32956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1</a:t>
            </a:r>
            <a:r>
              <a:rPr lang="ko-KR" altLang="en-US" sz="1400" b="1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인분</a:t>
            </a:r>
            <a:r>
              <a:rPr lang="en-US" altLang="ko-KR" sz="1400" b="1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/2</a:t>
            </a:r>
            <a:r>
              <a:rPr lang="ko-KR" altLang="en-US" sz="1400" b="1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인분 카테고리</a:t>
            </a:r>
            <a:endParaRPr lang="en-US" altLang="ko-KR" sz="1400" b="1" dirty="0">
              <a:solidFill>
                <a:srgbClr val="3F3F3F"/>
              </a:solidFill>
              <a:latin typeface="휴먼매직체" panose="02030504000101010101" pitchFamily="18" charset="-127"/>
              <a:ea typeface="휴먼매직체" panose="02030504000101010101" pitchFamily="18" charset="-127"/>
              <a:cs typeface="AppleMyungjo" charset="-127"/>
            </a:endParaRPr>
          </a:p>
          <a:p>
            <a:pPr algn="ctr"/>
            <a:endParaRPr lang="ko-KR" altLang="en-US" sz="1400" dirty="0">
              <a:solidFill>
                <a:srgbClr val="3F3F3F"/>
              </a:solidFill>
              <a:latin typeface="휴먼매직체" panose="02030504000101010101" pitchFamily="18" charset="-127"/>
              <a:ea typeface="휴먼매직체" panose="02030504000101010101" pitchFamily="18" charset="-127"/>
              <a:cs typeface="AppleMyungjo" charset="-127"/>
            </a:endParaRPr>
          </a:p>
          <a:p>
            <a:pPr algn="just"/>
            <a:r>
              <a:rPr lang="ko-KR" altLang="en-US" sz="1400" dirty="0" err="1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다인분의</a:t>
            </a:r>
            <a:r>
              <a:rPr lang="ko-KR" altLang="en-US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 </a:t>
            </a:r>
            <a:r>
              <a:rPr lang="ko-KR" altLang="en-US" sz="1400" dirty="0" err="1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밀키트</a:t>
            </a:r>
            <a:r>
              <a:rPr lang="ko-KR" altLang="en-US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 구매가 부담되는 타겟층을 고려해 </a:t>
            </a:r>
            <a:r>
              <a:rPr lang="en-US" altLang="ko-KR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1~2</a:t>
            </a:r>
            <a:r>
              <a:rPr lang="ko-KR" altLang="en-US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인분으로 판매중인 밀키트만 보여줌</a:t>
            </a:r>
            <a:endParaRPr lang="ko-KR" altLang="en-US" sz="14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57793" y="3055992"/>
            <a:ext cx="329560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부수재료 선택기능</a:t>
            </a:r>
            <a:endParaRPr lang="en-US" altLang="ko-KR" sz="1400" b="1" dirty="0">
              <a:solidFill>
                <a:srgbClr val="3F3F3F"/>
              </a:solidFill>
              <a:latin typeface="휴먼매직체" panose="02030504000101010101" pitchFamily="18" charset="-127"/>
              <a:ea typeface="휴먼매직체" panose="02030504000101010101" pitchFamily="18" charset="-127"/>
              <a:cs typeface="AppleMyungjo" charset="-127"/>
            </a:endParaRPr>
          </a:p>
          <a:p>
            <a:pPr algn="ctr"/>
            <a:endParaRPr lang="en-US" altLang="ko-KR" sz="1400" dirty="0">
              <a:solidFill>
                <a:srgbClr val="3F3F3F"/>
              </a:solidFill>
              <a:latin typeface="휴먼매직체" panose="02030504000101010101" pitchFamily="18" charset="-127"/>
              <a:ea typeface="휴먼매직체" panose="02030504000101010101" pitchFamily="18" charset="-127"/>
              <a:cs typeface="AppleMyungjo" charset="-127"/>
            </a:endParaRPr>
          </a:p>
          <a:p>
            <a:pPr algn="just"/>
            <a:r>
              <a:rPr lang="ko-KR" altLang="en-US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부가적인 재료를 구매하려 장보러 갈 필요가 없도록 식재료 추가기능 설정</a:t>
            </a:r>
            <a:r>
              <a:rPr lang="en-US" altLang="ko-KR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, </a:t>
            </a:r>
            <a:r>
              <a:rPr lang="ko-KR" altLang="en-US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소량 구매로 </a:t>
            </a:r>
            <a:endParaRPr lang="en-US" altLang="ko-KR" sz="1400" dirty="0">
              <a:solidFill>
                <a:srgbClr val="3F3F3F"/>
              </a:solidFill>
              <a:latin typeface="휴먼매직체" panose="02030504000101010101" pitchFamily="18" charset="-127"/>
              <a:ea typeface="휴먼매직체" panose="02030504000101010101" pitchFamily="18" charset="-127"/>
              <a:cs typeface="AppleMyungjo" charset="-127"/>
            </a:endParaRPr>
          </a:p>
          <a:p>
            <a:pPr algn="just"/>
            <a:r>
              <a:rPr lang="ko-KR" altLang="en-US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음식물쓰레기 절감</a:t>
            </a:r>
            <a:r>
              <a:rPr lang="en-US" altLang="ko-KR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.</a:t>
            </a:r>
            <a:endParaRPr lang="ko-KR" altLang="en-US" sz="14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857791" y="5065229"/>
            <a:ext cx="329560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400" b="1" dirty="0" err="1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상황별</a:t>
            </a:r>
            <a:r>
              <a:rPr lang="ko-KR" altLang="en-US" sz="1400" b="1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 카테고리 및 필터</a:t>
            </a:r>
            <a:endParaRPr lang="en-US" altLang="ko-KR" sz="1400" b="1" dirty="0">
              <a:solidFill>
                <a:srgbClr val="3F3F3F"/>
              </a:solidFill>
              <a:latin typeface="휴먼매직체" panose="02030504000101010101" pitchFamily="18" charset="-127"/>
              <a:ea typeface="휴먼매직체" panose="02030504000101010101" pitchFamily="18" charset="-127"/>
              <a:cs typeface="AppleMyungjo" charset="-127"/>
            </a:endParaRPr>
          </a:p>
          <a:p>
            <a:pPr algn="just"/>
            <a:endParaRPr lang="ko-KR" altLang="en-US" sz="1400" dirty="0">
              <a:solidFill>
                <a:srgbClr val="3F3F3F"/>
              </a:solidFill>
              <a:latin typeface="휴먼매직체" panose="02030504000101010101" pitchFamily="18" charset="-127"/>
              <a:ea typeface="휴먼매직체" panose="02030504000101010101" pitchFamily="18" charset="-127"/>
              <a:cs typeface="AppleMyungjo" charset="-127"/>
            </a:endParaRPr>
          </a:p>
          <a:p>
            <a:pPr algn="just"/>
            <a:r>
              <a:rPr lang="ko-KR" altLang="en-US" sz="1400" dirty="0" err="1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캠핑식</a:t>
            </a:r>
            <a:r>
              <a:rPr lang="en-US" altLang="ko-KR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/</a:t>
            </a:r>
            <a:r>
              <a:rPr lang="ko-KR" altLang="en-US" sz="1400" dirty="0" err="1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파티식</a:t>
            </a:r>
            <a:r>
              <a:rPr lang="en-US" altLang="ko-KR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/</a:t>
            </a:r>
            <a:r>
              <a:rPr lang="ko-KR" altLang="en-US" sz="1400" dirty="0" err="1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비건식</a:t>
            </a:r>
            <a:r>
              <a:rPr lang="en-US" altLang="ko-KR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/</a:t>
            </a:r>
            <a:r>
              <a:rPr lang="ko-KR" altLang="en-US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이유식</a:t>
            </a:r>
          </a:p>
          <a:p>
            <a:pPr algn="just"/>
            <a:r>
              <a:rPr lang="ko-KR" altLang="en-US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전자레인지</a:t>
            </a:r>
            <a:r>
              <a:rPr lang="en-US" altLang="ko-KR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/</a:t>
            </a:r>
            <a:r>
              <a:rPr lang="ko-KR" altLang="en-US" sz="1400" dirty="0" err="1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에어프라이어</a:t>
            </a:r>
            <a:r>
              <a:rPr lang="en-US" altLang="ko-KR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/</a:t>
            </a:r>
            <a:r>
              <a:rPr lang="ko-KR" altLang="en-US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프라이팬</a:t>
            </a:r>
          </a:p>
          <a:p>
            <a:pPr algn="just"/>
            <a:r>
              <a:rPr lang="ko-KR" altLang="en-US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등 상황에 맞는 제품 선택 용이</a:t>
            </a:r>
            <a:endParaRPr lang="ko-KR" altLang="en-US" sz="14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0120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DA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7">
            <a:extLst>
              <a:ext uri="{FF2B5EF4-FFF2-40B4-BE49-F238E27FC236}">
                <a16:creationId xmlns:a16="http://schemas.microsoft.com/office/drawing/2014/main" id="{218FB444-C8C6-49FC-8BD0-B3C1B0E2840A}"/>
              </a:ext>
            </a:extLst>
          </p:cNvPr>
          <p:cNvCxnSpPr/>
          <p:nvPr/>
        </p:nvCxnSpPr>
        <p:spPr>
          <a:xfrm>
            <a:off x="5562600" y="1325880"/>
            <a:ext cx="2514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8E4C39-4FF2-4A82-A5A8-0F55BDF055AE}"/>
              </a:ext>
            </a:extLst>
          </p:cNvPr>
          <p:cNvSpPr/>
          <p:nvPr/>
        </p:nvSpPr>
        <p:spPr>
          <a:xfrm>
            <a:off x="36512" y="5250180"/>
            <a:ext cx="45354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1.</a:t>
            </a:r>
            <a:r>
              <a:rPr lang="ko-KR" altLang="en-US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코로나로 인한 외식 감소</a:t>
            </a:r>
          </a:p>
          <a:p>
            <a:pPr algn="ctr"/>
            <a:r>
              <a:rPr lang="en-US" altLang="ko-KR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2.</a:t>
            </a:r>
            <a:r>
              <a:rPr lang="ko-KR" altLang="en-US" sz="1400" dirty="0" err="1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미혼률</a:t>
            </a:r>
            <a:r>
              <a:rPr lang="ko-KR" altLang="en-US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 상승으로 인한 </a:t>
            </a:r>
            <a:r>
              <a:rPr lang="en-US" altLang="ko-KR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1</a:t>
            </a:r>
            <a:r>
              <a:rPr lang="ko-KR" altLang="en-US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인 가구 증가</a:t>
            </a:r>
          </a:p>
          <a:p>
            <a:pPr algn="ctr"/>
            <a:r>
              <a:rPr lang="ko-KR" altLang="en-US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코로나로 인한 </a:t>
            </a:r>
            <a:r>
              <a:rPr lang="ko-KR" altLang="en-US" sz="1400" dirty="0" err="1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밀키트</a:t>
            </a:r>
            <a:r>
              <a:rPr lang="ko-KR" altLang="en-US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 시장 확대</a:t>
            </a:r>
          </a:p>
          <a:p>
            <a:pPr algn="ctr"/>
            <a:r>
              <a:rPr lang="en-US" altLang="ko-KR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4.</a:t>
            </a:r>
            <a:r>
              <a:rPr lang="ko-KR" altLang="en-US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비건 증가</a:t>
            </a:r>
          </a:p>
        </p:txBody>
      </p:sp>
      <p:cxnSp>
        <p:nvCxnSpPr>
          <p:cNvPr id="12" name="직선 연결선[R] 9">
            <a:extLst>
              <a:ext uri="{FF2B5EF4-FFF2-40B4-BE49-F238E27FC236}">
                <a16:creationId xmlns:a16="http://schemas.microsoft.com/office/drawing/2014/main" id="{16ADB6FE-0822-4DAD-8510-7283C57CCB59}"/>
              </a:ext>
            </a:extLst>
          </p:cNvPr>
          <p:cNvCxnSpPr/>
          <p:nvPr/>
        </p:nvCxnSpPr>
        <p:spPr>
          <a:xfrm>
            <a:off x="990600" y="4861560"/>
            <a:ext cx="2514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텍스트 상자 11">
            <a:extLst>
              <a:ext uri="{FF2B5EF4-FFF2-40B4-BE49-F238E27FC236}">
                <a16:creationId xmlns:a16="http://schemas.microsoft.com/office/drawing/2014/main" id="{6353E1FF-07D1-4C73-A911-A1FCB05E95EB}"/>
              </a:ext>
            </a:extLst>
          </p:cNvPr>
          <p:cNvSpPr txBox="1"/>
          <p:nvPr/>
        </p:nvSpPr>
        <p:spPr>
          <a:xfrm>
            <a:off x="25876" y="4312264"/>
            <a:ext cx="4535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rgbClr val="EC6B4F"/>
                </a:solidFill>
                <a:latin typeface="Cooper Black" charset="0"/>
                <a:ea typeface="Cooper Black" charset="0"/>
                <a:cs typeface="Cooper Black" charset="0"/>
              </a:rPr>
              <a:t>O</a:t>
            </a:r>
            <a:endParaRPr kumimoji="1" lang="ko-KR" altLang="en-US" sz="2400" dirty="0">
              <a:solidFill>
                <a:srgbClr val="EC6B4F"/>
              </a:solidFill>
              <a:latin typeface="Cooper Black" charset="0"/>
              <a:ea typeface="Cooper Black" charset="0"/>
              <a:cs typeface="Cooper Black" charset="0"/>
            </a:endParaRPr>
          </a:p>
          <a:p>
            <a:pPr algn="ctr"/>
            <a:endParaRPr kumimoji="1" lang="ko-KR" altLang="en-US" sz="2400" dirty="0">
              <a:solidFill>
                <a:srgbClr val="FCC751"/>
              </a:solidFill>
              <a:latin typeface="Cooper Black" charset="0"/>
              <a:ea typeface="Cooper Black" charset="0"/>
              <a:cs typeface="Cooper Black" charset="0"/>
            </a:endParaRPr>
          </a:p>
        </p:txBody>
      </p:sp>
      <p:cxnSp>
        <p:nvCxnSpPr>
          <p:cNvPr id="14" name="직선 연결선[R] 7">
            <a:extLst>
              <a:ext uri="{FF2B5EF4-FFF2-40B4-BE49-F238E27FC236}">
                <a16:creationId xmlns:a16="http://schemas.microsoft.com/office/drawing/2014/main" id="{AB5CCB40-C2D3-4322-882A-A708DEA7672B}"/>
              </a:ext>
            </a:extLst>
          </p:cNvPr>
          <p:cNvCxnSpPr/>
          <p:nvPr/>
        </p:nvCxnSpPr>
        <p:spPr>
          <a:xfrm>
            <a:off x="1036319" y="1325880"/>
            <a:ext cx="2514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상자 10">
            <a:extLst>
              <a:ext uri="{FF2B5EF4-FFF2-40B4-BE49-F238E27FC236}">
                <a16:creationId xmlns:a16="http://schemas.microsoft.com/office/drawing/2014/main" id="{008A9A4C-33A7-4820-BF0D-43324DD2E145}"/>
              </a:ext>
            </a:extLst>
          </p:cNvPr>
          <p:cNvSpPr txBox="1"/>
          <p:nvPr/>
        </p:nvSpPr>
        <p:spPr>
          <a:xfrm>
            <a:off x="73026" y="721199"/>
            <a:ext cx="4535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rgbClr val="EC6B4F"/>
                </a:solidFill>
                <a:latin typeface="Cooper Black" charset="0"/>
                <a:ea typeface="Cooper Black" charset="0"/>
                <a:cs typeface="Cooper Black" charset="0"/>
              </a:rPr>
              <a:t>S</a:t>
            </a:r>
            <a:endParaRPr kumimoji="1" lang="ko-KR" altLang="en-US" sz="2400" dirty="0">
              <a:solidFill>
                <a:srgbClr val="EC6B4F"/>
              </a:solidFill>
              <a:latin typeface="Cooper Black" charset="0"/>
              <a:ea typeface="Cooper Black" charset="0"/>
              <a:cs typeface="Cooper Black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3EF07F-AAA3-47F5-8696-65E3655707D4}"/>
              </a:ext>
            </a:extLst>
          </p:cNvPr>
          <p:cNvSpPr/>
          <p:nvPr/>
        </p:nvSpPr>
        <p:spPr>
          <a:xfrm>
            <a:off x="73025" y="1688344"/>
            <a:ext cx="453548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1.</a:t>
            </a:r>
            <a:r>
              <a:rPr lang="ko-KR" altLang="en-US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친환경 소재 포장재</a:t>
            </a:r>
          </a:p>
          <a:p>
            <a:pPr algn="ctr"/>
            <a:r>
              <a:rPr lang="en-US" altLang="ko-KR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2.</a:t>
            </a:r>
            <a:r>
              <a:rPr lang="ko-KR" altLang="en-US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쓰레기 배출 최소화</a:t>
            </a:r>
          </a:p>
          <a:p>
            <a:pPr algn="ctr"/>
            <a:r>
              <a:rPr lang="en-US" altLang="ko-KR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3. </a:t>
            </a:r>
            <a:r>
              <a:rPr lang="ko-KR" altLang="en-US" sz="1400" dirty="0" err="1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상황별</a:t>
            </a:r>
            <a:r>
              <a:rPr lang="ko-KR" altLang="en-US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 카테고리 구성</a:t>
            </a:r>
          </a:p>
          <a:p>
            <a:pPr algn="ctr"/>
            <a:r>
              <a:rPr lang="ko-KR" altLang="en-US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    </a:t>
            </a:r>
            <a:r>
              <a:rPr lang="en-US" altLang="ko-KR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ex)</a:t>
            </a:r>
            <a:r>
              <a:rPr lang="ko-KR" altLang="en-US" sz="1400" dirty="0" err="1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캠핑식</a:t>
            </a:r>
            <a:r>
              <a:rPr lang="en-US" altLang="ko-KR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/</a:t>
            </a:r>
            <a:r>
              <a:rPr lang="ko-KR" altLang="en-US" sz="1400" dirty="0" err="1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파티식</a:t>
            </a:r>
            <a:r>
              <a:rPr lang="en-US" altLang="ko-KR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/</a:t>
            </a:r>
            <a:r>
              <a:rPr lang="ko-KR" altLang="en-US" sz="1400" dirty="0" err="1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비건식</a:t>
            </a:r>
            <a:r>
              <a:rPr lang="en-US" altLang="ko-KR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/</a:t>
            </a:r>
            <a:r>
              <a:rPr lang="ko-KR" altLang="en-US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이유식 등</a:t>
            </a:r>
          </a:p>
          <a:p>
            <a:pPr algn="ctr"/>
            <a:r>
              <a:rPr lang="en-US" altLang="ko-KR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4. </a:t>
            </a:r>
            <a:r>
              <a:rPr lang="ko-KR" altLang="en-US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편의에 맞는 필터 적용</a:t>
            </a:r>
          </a:p>
          <a:p>
            <a:pPr algn="ctr"/>
            <a:r>
              <a:rPr lang="ko-KR" altLang="en-US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    </a:t>
            </a:r>
            <a:r>
              <a:rPr lang="en-US" altLang="ko-KR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ex)1</a:t>
            </a:r>
            <a:r>
              <a:rPr lang="ko-KR" altLang="en-US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인분</a:t>
            </a:r>
            <a:r>
              <a:rPr lang="en-US" altLang="ko-KR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/2</a:t>
            </a:r>
            <a:r>
              <a:rPr lang="ko-KR" altLang="en-US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인분</a:t>
            </a:r>
            <a:r>
              <a:rPr lang="en-US" altLang="ko-KR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/</a:t>
            </a:r>
            <a:r>
              <a:rPr lang="ko-KR" altLang="en-US" sz="1400" dirty="0" err="1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다인분</a:t>
            </a:r>
            <a:r>
              <a:rPr lang="en-US" altLang="ko-KR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, </a:t>
            </a:r>
            <a:r>
              <a:rPr lang="ko-KR" altLang="en-US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전자레인지</a:t>
            </a:r>
            <a:r>
              <a:rPr lang="en-US" altLang="ko-KR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/</a:t>
            </a:r>
            <a:r>
              <a:rPr lang="ko-KR" altLang="en-US" sz="1400" dirty="0" err="1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에어프라이어</a:t>
            </a:r>
            <a:r>
              <a:rPr lang="en-US" altLang="ko-KR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/</a:t>
            </a:r>
            <a:r>
              <a:rPr lang="ko-KR" altLang="en-US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프라이팬 </a:t>
            </a:r>
          </a:p>
          <a:p>
            <a:pPr algn="ctr"/>
            <a:r>
              <a:rPr lang="en-US" altLang="ko-KR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5.</a:t>
            </a:r>
            <a:r>
              <a:rPr lang="ko-KR" altLang="en-US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구매 옵션에 부자재</a:t>
            </a:r>
            <a:r>
              <a:rPr lang="en-US" altLang="ko-KR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(</a:t>
            </a:r>
            <a:r>
              <a:rPr lang="ko-KR" altLang="en-US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계란</a:t>
            </a:r>
            <a:r>
              <a:rPr lang="en-US" altLang="ko-KR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,</a:t>
            </a:r>
            <a:r>
              <a:rPr lang="ko-KR" altLang="en-US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고기</a:t>
            </a:r>
            <a:r>
              <a:rPr lang="en-US" altLang="ko-KR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,</a:t>
            </a:r>
            <a:r>
              <a:rPr lang="ko-KR" altLang="en-US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야채 등</a:t>
            </a:r>
            <a:r>
              <a:rPr lang="en-US" altLang="ko-KR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) </a:t>
            </a:r>
            <a:r>
              <a:rPr lang="ko-KR" altLang="en-US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추가 선택</a:t>
            </a:r>
          </a:p>
        </p:txBody>
      </p:sp>
      <p:cxnSp>
        <p:nvCxnSpPr>
          <p:cNvPr id="17" name="직선 연결선[R] 9">
            <a:extLst>
              <a:ext uri="{FF2B5EF4-FFF2-40B4-BE49-F238E27FC236}">
                <a16:creationId xmlns:a16="http://schemas.microsoft.com/office/drawing/2014/main" id="{EA618251-E4A6-4E51-BEC7-2F2B84C20DCD}"/>
              </a:ext>
            </a:extLst>
          </p:cNvPr>
          <p:cNvCxnSpPr/>
          <p:nvPr/>
        </p:nvCxnSpPr>
        <p:spPr>
          <a:xfrm>
            <a:off x="5515451" y="4861560"/>
            <a:ext cx="2514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상자 11">
            <a:extLst>
              <a:ext uri="{FF2B5EF4-FFF2-40B4-BE49-F238E27FC236}">
                <a16:creationId xmlns:a16="http://schemas.microsoft.com/office/drawing/2014/main" id="{263506E0-BD2B-4AF8-8DB4-FFF81B814E9D}"/>
              </a:ext>
            </a:extLst>
          </p:cNvPr>
          <p:cNvSpPr txBox="1"/>
          <p:nvPr/>
        </p:nvSpPr>
        <p:spPr>
          <a:xfrm>
            <a:off x="4561363" y="4312263"/>
            <a:ext cx="4535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rgbClr val="EC6B4F"/>
                </a:solidFill>
                <a:latin typeface="Cooper Black" charset="0"/>
                <a:ea typeface="Cooper Black" charset="0"/>
                <a:cs typeface="Cooper Black" charset="0"/>
              </a:rPr>
              <a:t>T</a:t>
            </a:r>
            <a:endParaRPr kumimoji="1" lang="ko-KR" altLang="en-US" sz="2400" dirty="0">
              <a:solidFill>
                <a:srgbClr val="FCC751"/>
              </a:solidFill>
              <a:latin typeface="Cooper Black" charset="0"/>
              <a:ea typeface="Cooper Black" charset="0"/>
              <a:cs typeface="Cooper Black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90A5D3-6745-4D74-A828-1659C7843A42}"/>
              </a:ext>
            </a:extLst>
          </p:cNvPr>
          <p:cNvSpPr/>
          <p:nvPr/>
        </p:nvSpPr>
        <p:spPr>
          <a:xfrm>
            <a:off x="4561363" y="5250180"/>
            <a:ext cx="453548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1.</a:t>
            </a:r>
            <a:r>
              <a:rPr lang="ko-KR" altLang="en-US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제품을 공급받음으로 인해 </a:t>
            </a:r>
            <a:endParaRPr lang="en-US" altLang="ko-KR" sz="1400" dirty="0">
              <a:solidFill>
                <a:srgbClr val="3F3F3F"/>
              </a:solidFill>
              <a:latin typeface="휴먼매직체" panose="02030504000101010101" pitchFamily="18" charset="-127"/>
              <a:ea typeface="휴먼매직체" panose="02030504000101010101" pitchFamily="18" charset="-127"/>
              <a:cs typeface="AppleMyungjo" charset="-127"/>
            </a:endParaRPr>
          </a:p>
          <a:p>
            <a:pPr algn="ctr"/>
            <a:r>
              <a:rPr lang="ko-KR" altLang="en-US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경쟁기업과 가격경쟁 필요</a:t>
            </a:r>
          </a:p>
          <a:p>
            <a:pPr algn="ctr"/>
            <a:r>
              <a:rPr lang="en-US" altLang="ko-KR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2.</a:t>
            </a:r>
            <a:r>
              <a:rPr lang="ko-KR" altLang="en-US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무인 </a:t>
            </a:r>
            <a:r>
              <a:rPr lang="ko-KR" altLang="en-US" sz="1400" dirty="0" err="1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밀키트</a:t>
            </a:r>
            <a:r>
              <a:rPr lang="ko-KR" altLang="en-US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 판매점의 출현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A5414F-B774-4C97-97BE-42827F2BC74B}"/>
              </a:ext>
            </a:extLst>
          </p:cNvPr>
          <p:cNvSpPr/>
          <p:nvPr/>
        </p:nvSpPr>
        <p:spPr>
          <a:xfrm>
            <a:off x="4417888" y="1713776"/>
            <a:ext cx="47261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1.</a:t>
            </a:r>
            <a:r>
              <a:rPr lang="ko-KR" altLang="en-US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인지도 부족</a:t>
            </a:r>
          </a:p>
          <a:p>
            <a:pPr algn="ctr"/>
            <a:r>
              <a:rPr lang="en-US" altLang="ko-KR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2.</a:t>
            </a:r>
            <a:r>
              <a:rPr lang="ko-KR" altLang="en-US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차별화된 상품 종류가 없음</a:t>
            </a:r>
          </a:p>
          <a:p>
            <a:pPr algn="ctr"/>
            <a:r>
              <a:rPr lang="en-US" altLang="ko-KR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3.</a:t>
            </a:r>
            <a:r>
              <a:rPr lang="ko-KR" altLang="en-US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친환경 소재 포장재 사용으로 인해 일부 지역만 </a:t>
            </a:r>
            <a:endParaRPr lang="en-US" altLang="ko-KR" sz="1400" dirty="0">
              <a:solidFill>
                <a:srgbClr val="3F3F3F"/>
              </a:solidFill>
              <a:latin typeface="휴먼매직체" panose="02030504000101010101" pitchFamily="18" charset="-127"/>
              <a:ea typeface="휴먼매직체" panose="02030504000101010101" pitchFamily="18" charset="-127"/>
              <a:cs typeface="AppleMyungjo" charset="-127"/>
            </a:endParaRPr>
          </a:p>
          <a:p>
            <a:pPr algn="ctr"/>
            <a:r>
              <a:rPr lang="ko-KR" altLang="en-US" sz="1400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새벽배송 가능</a:t>
            </a:r>
          </a:p>
        </p:txBody>
      </p:sp>
      <p:sp>
        <p:nvSpPr>
          <p:cNvPr id="23" name="텍스트 상자 10">
            <a:extLst>
              <a:ext uri="{FF2B5EF4-FFF2-40B4-BE49-F238E27FC236}">
                <a16:creationId xmlns:a16="http://schemas.microsoft.com/office/drawing/2014/main" id="{71976F38-4456-420B-8ACF-E016E8EA5AAE}"/>
              </a:ext>
            </a:extLst>
          </p:cNvPr>
          <p:cNvSpPr txBox="1"/>
          <p:nvPr/>
        </p:nvSpPr>
        <p:spPr>
          <a:xfrm>
            <a:off x="4590256" y="721198"/>
            <a:ext cx="4535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rgbClr val="EC6B4F"/>
                </a:solidFill>
                <a:latin typeface="Cooper Black" charset="0"/>
                <a:ea typeface="Cooper Black" charset="0"/>
                <a:cs typeface="Cooper Black" charset="0"/>
              </a:rPr>
              <a:t>W</a:t>
            </a:r>
            <a:endParaRPr kumimoji="1" lang="ko-KR" altLang="en-US" sz="2400" dirty="0">
              <a:solidFill>
                <a:srgbClr val="EC6B4F"/>
              </a:solidFill>
              <a:latin typeface="Cooper Black" charset="0"/>
              <a:ea typeface="Cooper Black" charset="0"/>
              <a:cs typeface="Cooper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235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D462EE7E-14DF-497D-AE08-F6623DB88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91A02E6-21B6-4047-829E-3C04D6955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541782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내용 개체 틀 5" descr="텍스트, 야채이(가) 표시된 사진&#10;&#10;자동 생성된 설명">
            <a:extLst>
              <a:ext uri="{FF2B5EF4-FFF2-40B4-BE49-F238E27FC236}">
                <a16:creationId xmlns:a16="http://schemas.microsoft.com/office/drawing/2014/main" id="{ED300C9B-6555-45FE-9872-5FA8BBF7D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3082" y="1021962"/>
            <a:ext cx="2224749" cy="4810265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5C53378B-8AD2-4E9E-A926-B9D5538B1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132" y="1138882"/>
            <a:ext cx="2242449" cy="4576426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sp>
        <p:nvSpPr>
          <p:cNvPr id="13" name="텍스트 상자 12"/>
          <p:cNvSpPr txBox="1"/>
          <p:nvPr/>
        </p:nvSpPr>
        <p:spPr>
          <a:xfrm>
            <a:off x="5991944" y="2399100"/>
            <a:ext cx="2630561" cy="3645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1" lang="en-US" altLang="ko-KR" sz="1700" dirty="0"/>
          </a:p>
        </p:txBody>
      </p:sp>
      <p:sp>
        <p:nvSpPr>
          <p:cNvPr id="14" name="직사각형 13"/>
          <p:cNvSpPr/>
          <p:nvPr/>
        </p:nvSpPr>
        <p:spPr>
          <a:xfrm>
            <a:off x="4571885" y="2686927"/>
            <a:ext cx="4535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ko-KR" altLang="en-US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국내 최대 규모의 </a:t>
            </a:r>
            <a:r>
              <a:rPr lang="ko-KR" altLang="en-US" dirty="0" err="1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밀키트</a:t>
            </a:r>
            <a:r>
              <a:rPr lang="ko-KR" altLang="en-US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 판매점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7A7949-665A-4F81-B4B9-ACC22FC6DB4D}"/>
              </a:ext>
            </a:extLst>
          </p:cNvPr>
          <p:cNvSpPr/>
          <p:nvPr/>
        </p:nvSpPr>
        <p:spPr>
          <a:xfrm>
            <a:off x="5595337" y="3208659"/>
            <a:ext cx="3613524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ko-KR" altLang="en-US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상품정보를 보면서 구매자들의 후기를 </a:t>
            </a:r>
            <a:endParaRPr lang="en-US" altLang="ko-KR" dirty="0">
              <a:solidFill>
                <a:srgbClr val="3F3F3F"/>
              </a:solidFill>
              <a:latin typeface="휴먼매직체" panose="02030504000101010101" pitchFamily="18" charset="-127"/>
              <a:ea typeface="휴먼매직체" panose="02030504000101010101" pitchFamily="18" charset="-127"/>
              <a:cs typeface="AppleMyungjo" charset="-127"/>
            </a:endParaRPr>
          </a:p>
          <a:p>
            <a:pPr algn="r">
              <a:spcAft>
                <a:spcPts val="600"/>
              </a:spcAft>
            </a:pPr>
            <a:r>
              <a:rPr lang="ko-KR" altLang="en-US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볼 때 상단바에 고정되어 보기 편함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62C860-8A16-41A3-9FB6-A69F457C2D15}"/>
              </a:ext>
            </a:extLst>
          </p:cNvPr>
          <p:cNvSpPr/>
          <p:nvPr/>
        </p:nvSpPr>
        <p:spPr>
          <a:xfrm>
            <a:off x="5500462" y="4957597"/>
            <a:ext cx="3613524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But </a:t>
            </a:r>
            <a:r>
              <a:rPr lang="ko-KR" altLang="en-US" dirty="0" err="1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밀키트</a:t>
            </a:r>
            <a:r>
              <a:rPr lang="ko-KR" altLang="en-US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 카테고리가 따로 없어 </a:t>
            </a:r>
            <a:endParaRPr lang="en-US" altLang="ko-KR" dirty="0">
              <a:solidFill>
                <a:srgbClr val="3F3F3F"/>
              </a:solidFill>
              <a:latin typeface="휴먼매직체" panose="02030504000101010101" pitchFamily="18" charset="-127"/>
              <a:ea typeface="휴먼매직체" panose="02030504000101010101" pitchFamily="18" charset="-127"/>
              <a:cs typeface="AppleMyungjo" charset="-127"/>
            </a:endParaRPr>
          </a:p>
          <a:p>
            <a:pPr>
              <a:spcAft>
                <a:spcPts val="600"/>
              </a:spcAft>
            </a:pPr>
            <a:r>
              <a:rPr lang="ko-KR" altLang="en-US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사용자가 검색으로만 찾을 수 있음</a:t>
            </a:r>
            <a:endParaRPr lang="en-US" altLang="ko-KR" dirty="0">
              <a:solidFill>
                <a:srgbClr val="3F3F3F"/>
              </a:solidFill>
              <a:latin typeface="휴먼매직체" panose="02030504000101010101" pitchFamily="18" charset="-127"/>
              <a:ea typeface="휴먼매직체" panose="02030504000101010101" pitchFamily="18" charset="-127"/>
              <a:cs typeface="AppleMyungjo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0601A3-24E8-46D7-9D0A-22F8ECBD95E2}"/>
              </a:ext>
            </a:extLst>
          </p:cNvPr>
          <p:cNvSpPr/>
          <p:nvPr/>
        </p:nvSpPr>
        <p:spPr>
          <a:xfrm>
            <a:off x="783082" y="1489443"/>
            <a:ext cx="221831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5BECE5D-A07D-4D59-BEA8-666BADA8DB80}"/>
              </a:ext>
            </a:extLst>
          </p:cNvPr>
          <p:cNvSpPr/>
          <p:nvPr/>
        </p:nvSpPr>
        <p:spPr>
          <a:xfrm>
            <a:off x="3273377" y="1489443"/>
            <a:ext cx="2218319" cy="42258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텍스트 상자 12">
            <a:extLst>
              <a:ext uri="{FF2B5EF4-FFF2-40B4-BE49-F238E27FC236}">
                <a16:creationId xmlns:a16="http://schemas.microsoft.com/office/drawing/2014/main" id="{8769DDBB-148D-4469-BA89-97FE2D6C65DA}"/>
              </a:ext>
            </a:extLst>
          </p:cNvPr>
          <p:cNvSpPr txBox="1"/>
          <p:nvPr/>
        </p:nvSpPr>
        <p:spPr>
          <a:xfrm>
            <a:off x="5824833" y="1743916"/>
            <a:ext cx="3977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kumimoji="1" lang="ko-KR" altLang="en-US" sz="3600" dirty="0" err="1">
                <a:latin typeface="휴먼매직체" panose="02030504000101010101" pitchFamily="18" charset="-127"/>
                <a:ea typeface="휴먼매직체" panose="02030504000101010101" pitchFamily="18" charset="-127"/>
                <a:cs typeface="210 Manbalchungchun" charset="-127"/>
              </a:rPr>
              <a:t>마켓컬리</a:t>
            </a:r>
            <a:endParaRPr kumimoji="1" lang="ko-KR" altLang="en-US" sz="2400" dirty="0">
              <a:latin typeface="휴먼매직체" panose="02030504000101010101" pitchFamily="18" charset="-127"/>
              <a:ea typeface="휴먼매직체" panose="02030504000101010101" pitchFamily="18" charset="-127"/>
              <a:cs typeface="210 Manbalchungchun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1108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D462EE7E-14DF-497D-AE08-F6623DB88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91A02E6-21B6-4047-829E-3C04D6955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541782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그림 18" descr="텍스트, 기기, 주방기기, 주방용품이(가) 표시된 사진&#10;&#10;자동 생성된 설명">
            <a:extLst>
              <a:ext uri="{FF2B5EF4-FFF2-40B4-BE49-F238E27FC236}">
                <a16:creationId xmlns:a16="http://schemas.microsoft.com/office/drawing/2014/main" id="{1D390432-E4B5-4FD7-ABED-B36BF49EFE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5158"/>
          <a:stretch/>
        </p:blipFill>
        <p:spPr>
          <a:xfrm>
            <a:off x="783082" y="1273994"/>
            <a:ext cx="2224749" cy="4306202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84841DF-AD9E-4E0A-A87D-926804174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797" y="1123182"/>
            <a:ext cx="2242449" cy="4457014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7A7949-665A-4F81-B4B9-ACC22FC6DB4D}"/>
              </a:ext>
            </a:extLst>
          </p:cNvPr>
          <p:cNvSpPr/>
          <p:nvPr/>
        </p:nvSpPr>
        <p:spPr>
          <a:xfrm>
            <a:off x="5595337" y="3208659"/>
            <a:ext cx="3613524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ko-KR" altLang="en-US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밤 </a:t>
            </a:r>
            <a:r>
              <a:rPr lang="en-US" altLang="ko-KR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11</a:t>
            </a:r>
            <a:r>
              <a:rPr lang="ko-KR" altLang="en-US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시 이전에만 주문해도 </a:t>
            </a:r>
            <a:endParaRPr lang="en-US" altLang="ko-KR" dirty="0">
              <a:solidFill>
                <a:srgbClr val="3F3F3F"/>
              </a:solidFill>
              <a:latin typeface="휴먼매직체" panose="02030504000101010101" pitchFamily="18" charset="-127"/>
              <a:ea typeface="휴먼매직체" panose="02030504000101010101" pitchFamily="18" charset="-127"/>
              <a:cs typeface="AppleMyungjo" charset="-127"/>
            </a:endParaRPr>
          </a:p>
          <a:p>
            <a:pPr algn="r">
              <a:spcAft>
                <a:spcPts val="600"/>
              </a:spcAft>
            </a:pPr>
            <a:r>
              <a:rPr lang="ko-KR" altLang="en-US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다음날 아침 배송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62C860-8A16-41A3-9FB6-A69F457C2D15}"/>
              </a:ext>
            </a:extLst>
          </p:cNvPr>
          <p:cNvSpPr/>
          <p:nvPr/>
        </p:nvSpPr>
        <p:spPr>
          <a:xfrm>
            <a:off x="5530476" y="4388708"/>
            <a:ext cx="361352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endParaRPr lang="en-US" altLang="ko-KR" dirty="0">
              <a:solidFill>
                <a:srgbClr val="3F3F3F"/>
              </a:solidFill>
              <a:latin typeface="휴먼매직체" panose="02030504000101010101" pitchFamily="18" charset="-127"/>
              <a:ea typeface="휴먼매직체" panose="02030504000101010101" pitchFamily="18" charset="-127"/>
              <a:cs typeface="AppleMyungjo" charset="-127"/>
            </a:endParaRPr>
          </a:p>
          <a:p>
            <a:pPr>
              <a:spcAft>
                <a:spcPts val="600"/>
              </a:spcAft>
            </a:pPr>
            <a:r>
              <a:rPr lang="ko-KR" altLang="en-US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구매하기를 누를 시 구매하기 버튼이 </a:t>
            </a:r>
            <a:endParaRPr lang="en-US" altLang="ko-KR" dirty="0">
              <a:solidFill>
                <a:srgbClr val="3F3F3F"/>
              </a:solidFill>
              <a:latin typeface="휴먼매직체" panose="02030504000101010101" pitchFamily="18" charset="-127"/>
              <a:ea typeface="휴먼매직체" panose="02030504000101010101" pitchFamily="18" charset="-127"/>
              <a:cs typeface="AppleMyungjo" charset="-127"/>
            </a:endParaRPr>
          </a:p>
          <a:p>
            <a:pPr>
              <a:spcAft>
                <a:spcPts val="600"/>
              </a:spcAft>
            </a:pPr>
            <a:r>
              <a:rPr lang="ko-KR" altLang="en-US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아닌 </a:t>
            </a:r>
            <a:r>
              <a:rPr lang="ko-KR" altLang="en-US" dirty="0" err="1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카트담기</a:t>
            </a:r>
            <a:r>
              <a:rPr lang="ko-KR" altLang="en-US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 버튼 생성 </a:t>
            </a:r>
            <a:r>
              <a:rPr lang="en-US" altLang="ko-KR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 </a:t>
            </a:r>
          </a:p>
        </p:txBody>
      </p:sp>
      <p:sp>
        <p:nvSpPr>
          <p:cNvPr id="27" name="텍스트 상자 12">
            <a:extLst>
              <a:ext uri="{FF2B5EF4-FFF2-40B4-BE49-F238E27FC236}">
                <a16:creationId xmlns:a16="http://schemas.microsoft.com/office/drawing/2014/main" id="{3F014447-203D-401F-8C13-005344452798}"/>
              </a:ext>
            </a:extLst>
          </p:cNvPr>
          <p:cNvSpPr txBox="1"/>
          <p:nvPr/>
        </p:nvSpPr>
        <p:spPr>
          <a:xfrm>
            <a:off x="5824833" y="1743916"/>
            <a:ext cx="3977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kumimoji="1" lang="ko-KR" altLang="en-US" sz="3600" dirty="0" err="1">
                <a:latin typeface="휴먼매직체" panose="02030504000101010101" pitchFamily="18" charset="-127"/>
                <a:ea typeface="휴먼매직체" panose="02030504000101010101" pitchFamily="18" charset="-127"/>
                <a:cs typeface="210 Manbalchungchun" charset="-127"/>
              </a:rPr>
              <a:t>쿠캣마켓</a:t>
            </a:r>
            <a:endParaRPr kumimoji="1" lang="ko-KR" altLang="en-US" sz="2400" dirty="0">
              <a:latin typeface="휴먼매직체" panose="02030504000101010101" pitchFamily="18" charset="-127"/>
              <a:ea typeface="휴먼매직체" panose="02030504000101010101" pitchFamily="18" charset="-127"/>
              <a:cs typeface="210 Manbalchungchun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1192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75747" y="4288312"/>
            <a:ext cx="4535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첫 화면에서 카테고리별로 세분화</a:t>
            </a:r>
          </a:p>
        </p:txBody>
      </p:sp>
      <p:sp>
        <p:nvSpPr>
          <p:cNvPr id="16" name="텍스트 상자 9">
            <a:extLst>
              <a:ext uri="{FF2B5EF4-FFF2-40B4-BE49-F238E27FC236}">
                <a16:creationId xmlns:a16="http://schemas.microsoft.com/office/drawing/2014/main" id="{94995FBD-3BA7-4C58-B88B-ACF5881E2462}"/>
              </a:ext>
            </a:extLst>
          </p:cNvPr>
          <p:cNvSpPr txBox="1"/>
          <p:nvPr/>
        </p:nvSpPr>
        <p:spPr>
          <a:xfrm>
            <a:off x="-101887" y="2080648"/>
            <a:ext cx="2727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spc="-150">
                <a:solidFill>
                  <a:schemeClr val="bg1"/>
                </a:solidFill>
                <a:latin typeface="210 Manbalchungchun" charset="-127"/>
                <a:ea typeface="210 Manbalchungchun" charset="-127"/>
                <a:cs typeface="210 Manbalchungchun" charset="-127"/>
              </a:rPr>
              <a:t>모두닥</a:t>
            </a:r>
            <a:endParaRPr kumimoji="1" lang="ko-KR" altLang="en-US" sz="2800" spc="-150" dirty="0">
              <a:solidFill>
                <a:schemeClr val="bg1"/>
              </a:solidFill>
              <a:latin typeface="210 Manbalchungchun" charset="-127"/>
              <a:ea typeface="210 Manbalchungchun" charset="-127"/>
              <a:cs typeface="210 Manbalchungchun" charset="-127"/>
            </a:endParaRPr>
          </a:p>
        </p:txBody>
      </p: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B45FD9C4-D0A8-4C01-8EB3-F12C798E9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674" y="610382"/>
            <a:ext cx="3366655" cy="5637235"/>
          </a:xfrm>
          <a:prstGeom prst="rect">
            <a:avLst/>
          </a:prstGeom>
        </p:spPr>
      </p:pic>
      <p:sp>
        <p:nvSpPr>
          <p:cNvPr id="6" name="텍스트 상자 12">
            <a:extLst>
              <a:ext uri="{FF2B5EF4-FFF2-40B4-BE49-F238E27FC236}">
                <a16:creationId xmlns:a16="http://schemas.microsoft.com/office/drawing/2014/main" id="{5FAF50A4-0837-4B04-A838-C6CCB3C05241}"/>
              </a:ext>
            </a:extLst>
          </p:cNvPr>
          <p:cNvSpPr txBox="1"/>
          <p:nvPr/>
        </p:nvSpPr>
        <p:spPr>
          <a:xfrm>
            <a:off x="125782" y="3022897"/>
            <a:ext cx="3977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kumimoji="1" lang="ko-KR" altLang="en-US" sz="3600" dirty="0" err="1">
                <a:latin typeface="휴먼매직체" panose="02030504000101010101" pitchFamily="18" charset="-127"/>
                <a:ea typeface="휴먼매직체" panose="02030504000101010101" pitchFamily="18" charset="-127"/>
                <a:cs typeface="210 Manbalchungchun" charset="-127"/>
              </a:rPr>
              <a:t>모두닥</a:t>
            </a:r>
            <a:r>
              <a:rPr kumimoji="1" lang="en-US" altLang="ko-KR" sz="3600" dirty="0">
                <a:latin typeface="휴먼매직체" panose="02030504000101010101" pitchFamily="18" charset="-127"/>
                <a:ea typeface="휴먼매직체" panose="02030504000101010101" pitchFamily="18" charset="-127"/>
                <a:cs typeface="210 Manbalchungchun" charset="-127"/>
              </a:rPr>
              <a:t>(</a:t>
            </a:r>
            <a:r>
              <a:rPr kumimoji="1" lang="ko-KR" altLang="en-US" sz="3600" dirty="0" err="1">
                <a:latin typeface="휴먼매직체" panose="02030504000101010101" pitchFamily="18" charset="-127"/>
                <a:ea typeface="휴먼매직체" panose="02030504000101010101" pitchFamily="18" charset="-127"/>
                <a:cs typeface="210 Manbalchungchun" charset="-127"/>
              </a:rPr>
              <a:t>병원후기어플</a:t>
            </a:r>
            <a:r>
              <a:rPr kumimoji="1" lang="en-US" altLang="ko-KR" sz="3600" dirty="0">
                <a:latin typeface="휴먼매직체" panose="02030504000101010101" pitchFamily="18" charset="-127"/>
                <a:ea typeface="휴먼매직체" panose="02030504000101010101" pitchFamily="18" charset="-127"/>
                <a:cs typeface="210 Manbalchungchun" charset="-127"/>
              </a:rPr>
              <a:t>)</a:t>
            </a:r>
            <a:endParaRPr kumimoji="1" lang="ko-KR" altLang="en-US" sz="2400" dirty="0">
              <a:latin typeface="휴먼매직체" panose="02030504000101010101" pitchFamily="18" charset="-127"/>
              <a:ea typeface="휴먼매직체" panose="02030504000101010101" pitchFamily="18" charset="-127"/>
              <a:cs typeface="210 Manbalchungchun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27C24C3-2656-4EA4-BB8B-DC3AEBC909FE}"/>
              </a:ext>
            </a:extLst>
          </p:cNvPr>
          <p:cNvSpPr/>
          <p:nvPr/>
        </p:nvSpPr>
        <p:spPr>
          <a:xfrm>
            <a:off x="554671" y="5443002"/>
            <a:ext cx="4535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홈하단바와 검색 하단바를 나누지 않음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F60DAF-0F4F-427D-8B1F-BCC06DCCB5DD}"/>
              </a:ext>
            </a:extLst>
          </p:cNvPr>
          <p:cNvSpPr/>
          <p:nvPr/>
        </p:nvSpPr>
        <p:spPr>
          <a:xfrm>
            <a:off x="275747" y="4657644"/>
            <a:ext cx="4535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실제 이용자의 리뷰를 통해 신뢰성 </a:t>
            </a:r>
            <a:r>
              <a:rPr lang="en-US" altLang="ko-KR" dirty="0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UP</a:t>
            </a:r>
            <a:endParaRPr lang="ko-KR" altLang="en-US" dirty="0">
              <a:solidFill>
                <a:srgbClr val="3F3F3F"/>
              </a:solidFill>
              <a:latin typeface="휴먼매직체" panose="02030504000101010101" pitchFamily="18" charset="-127"/>
              <a:ea typeface="휴먼매직체" panose="02030504000101010101" pitchFamily="18" charset="-127"/>
              <a:cs typeface="AppleMyungjo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985598-D1B8-44B9-AC9D-B006153EFAD2}"/>
              </a:ext>
            </a:extLst>
          </p:cNvPr>
          <p:cNvSpPr/>
          <p:nvPr/>
        </p:nvSpPr>
        <p:spPr>
          <a:xfrm>
            <a:off x="-101887" y="5856152"/>
            <a:ext cx="51920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특정 기간에만 리뷰를 남기게끔 만들어 최신리뷰 보기 </a:t>
            </a:r>
            <a:r>
              <a:rPr lang="ko-KR" altLang="en-US" dirty="0" err="1">
                <a:solidFill>
                  <a:srgbClr val="3F3F3F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AppleMyungjo" charset="-127"/>
              </a:rPr>
              <a:t>힘듬</a:t>
            </a:r>
            <a:endParaRPr lang="ko-KR" altLang="en-US" dirty="0">
              <a:solidFill>
                <a:srgbClr val="3F3F3F"/>
              </a:solidFill>
              <a:latin typeface="휴먼매직체" panose="02030504000101010101" pitchFamily="18" charset="-127"/>
              <a:ea typeface="휴먼매직체" panose="02030504000101010101" pitchFamily="18" charset="-127"/>
              <a:cs typeface="AppleMyungj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2717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3342799" y="1935480"/>
            <a:ext cx="2561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>
                <a:solidFill>
                  <a:srgbClr val="49631E"/>
                </a:solidFill>
              </a:rPr>
              <a:t>THANK YOU</a:t>
            </a:r>
            <a:endParaRPr kumimoji="1" lang="ko-KR" altLang="en-US" sz="3600" dirty="0">
              <a:solidFill>
                <a:srgbClr val="4963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947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210</TotalTime>
  <Words>310</Words>
  <Application>Microsoft Office PowerPoint</Application>
  <PresentationFormat>화면 슬라이드 쇼(4:3)</PresentationFormat>
  <Paragraphs>68</Paragraphs>
  <Slides>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20" baseType="lpstr">
      <vt:lpstr>210 Manbalchungchun</vt:lpstr>
      <vt:lpstr>AppleMyungjo</vt:lpstr>
      <vt:lpstr>Big Caslon Medium</vt:lpstr>
      <vt:lpstr>NanumBarunpen</vt:lpstr>
      <vt:lpstr>NanumSquare</vt:lpstr>
      <vt:lpstr>맑은 고딕</vt:lpstr>
      <vt:lpstr>휴먼매직체</vt:lpstr>
      <vt:lpstr>Arial</vt:lpstr>
      <vt:lpstr>Calibri</vt:lpstr>
      <vt:lpstr>Calibri Light</vt:lpstr>
      <vt:lpstr>Cooper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김태경</cp:lastModifiedBy>
  <cp:revision>25</cp:revision>
  <dcterms:created xsi:type="dcterms:W3CDTF">2017-09-22T14:29:06Z</dcterms:created>
  <dcterms:modified xsi:type="dcterms:W3CDTF">2021-06-17T09:07:23Z</dcterms:modified>
</cp:coreProperties>
</file>